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Lst>
  <p:sldSz cy="10058400" cx="7772400"/>
  <p:notesSz cx="6858000" cy="9144000"/>
  <p:embeddedFontLst>
    <p:embeddedFont>
      <p:font typeface="Halant"/>
      <p:regular r:id="rId8"/>
      <p:bold r:id="rId9"/>
    </p:embeddedFont>
    <p:embeddedFont>
      <p:font typeface="Plus Jakarta Sans"/>
      <p:regular r:id="rId10"/>
      <p:bold r:id="rId11"/>
      <p:italic r:id="rId12"/>
      <p:boldItalic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860">
          <p15:clr>
            <a:srgbClr val="A4A3A4"/>
          </p15:clr>
        </p15:guide>
        <p15:guide id="2" pos="2880">
          <p15:clr>
            <a:srgbClr val="A4A3A4"/>
          </p15:clr>
        </p15:guide>
        <p15:guide id="3" pos="295">
          <p15:clr>
            <a:srgbClr val="747775"/>
          </p15:clr>
        </p15:guide>
        <p15:guide id="4" pos="4601">
          <p15:clr>
            <a:srgbClr val="747775"/>
          </p15:clr>
        </p15:guide>
        <p15:guide id="5" orient="horz" pos="6160">
          <p15:clr>
            <a:srgbClr val="747775"/>
          </p15:clr>
        </p15:guide>
        <p15:guide id="6" orient="horz" pos="3168">
          <p15:clr>
            <a:srgbClr val="747775"/>
          </p15:clr>
        </p15:guide>
        <p15:guide id="7" pos="3456">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860" orient="horz"/>
        <p:guide pos="2880"/>
        <p:guide pos="295"/>
        <p:guide pos="4601"/>
        <p:guide pos="6160" orient="horz"/>
        <p:guide pos="3168" orient="horz"/>
        <p:guide pos="3456"/>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PlusJakartaSans-bold.fntdata"/><Relationship Id="rId10" Type="http://schemas.openxmlformats.org/officeDocument/2006/relationships/font" Target="fonts/PlusJakartaSans-regular.fntdata"/><Relationship Id="rId13" Type="http://schemas.openxmlformats.org/officeDocument/2006/relationships/font" Target="fonts/PlusJakartaSans-boldItalic.fntdata"/><Relationship Id="rId12" Type="http://schemas.openxmlformats.org/officeDocument/2006/relationships/font" Target="fonts/PlusJakartaSans-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Halant-bold.fntdata"/><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d6df7e008_0_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d6df7e008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1d6df7e008_0_9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1d6df7e008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25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9" name="Google Shape;59;p13"/>
          <p:cNvSpPr txBox="1"/>
          <p:nvPr/>
        </p:nvSpPr>
        <p:spPr>
          <a:xfrm>
            <a:off x="453709" y="1921079"/>
            <a:ext cx="1816800" cy="7161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Rationale:</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700">
              <a:solidFill>
                <a:srgbClr val="E95C3D"/>
              </a:solidFill>
              <a:latin typeface="Inter"/>
              <a:ea typeface="Inter"/>
              <a:cs typeface="Inter"/>
              <a:sym typeface="Inter"/>
            </a:endParaRPr>
          </a:p>
        </p:txBody>
      </p:sp>
      <p:sp>
        <p:nvSpPr>
          <p:cNvPr id="60" name="Google Shape;60;p13"/>
          <p:cNvSpPr txBox="1"/>
          <p:nvPr/>
        </p:nvSpPr>
        <p:spPr>
          <a:xfrm>
            <a:off x="5580580" y="3226520"/>
            <a:ext cx="1746300" cy="45504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Historical Event </a:t>
            </a:r>
            <a:endParaRPr b="1" sz="15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Emergence of the Aztec Empire </a:t>
            </a:r>
            <a:endParaRPr b="1">
              <a:latin typeface="Inter"/>
              <a:ea typeface="Inter"/>
              <a:cs typeface="Inter"/>
              <a:sym typeface="Inter"/>
            </a:endParaRPr>
          </a:p>
        </p:txBody>
      </p:sp>
      <p:sp>
        <p:nvSpPr>
          <p:cNvPr id="61" name="Google Shape;61;p13"/>
          <p:cNvSpPr txBox="1"/>
          <p:nvPr/>
        </p:nvSpPr>
        <p:spPr>
          <a:xfrm>
            <a:off x="2926098" y="5646300"/>
            <a:ext cx="1746300" cy="34362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p:txBody>
      </p:sp>
      <p:sp>
        <p:nvSpPr>
          <p:cNvPr id="62" name="Google Shape;62;p13"/>
          <p:cNvSpPr txBox="1"/>
          <p:nvPr/>
        </p:nvSpPr>
        <p:spPr>
          <a:xfrm>
            <a:off x="759500" y="2139025"/>
            <a:ext cx="1205400" cy="19764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Cause/ Reason:</a:t>
            </a:r>
            <a:endParaRPr b="1" sz="15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a:solidFill>
                <a:srgbClr val="E95C3D"/>
              </a:solidFill>
              <a:latin typeface="Inter"/>
              <a:ea typeface="Inter"/>
              <a:cs typeface="Inter"/>
              <a:sym typeface="Inter"/>
            </a:endParaRPr>
          </a:p>
        </p:txBody>
      </p:sp>
      <p:sp>
        <p:nvSpPr>
          <p:cNvPr id="63" name="Google Shape;63;p13"/>
          <p:cNvSpPr txBox="1"/>
          <p:nvPr/>
        </p:nvSpPr>
        <p:spPr>
          <a:xfrm>
            <a:off x="2875430" y="1192767"/>
            <a:ext cx="18675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Secondary Causes/Reasons:</a:t>
            </a:r>
            <a:endParaRPr b="1" sz="1500">
              <a:latin typeface="Plus Jakarta Sans"/>
              <a:ea typeface="Plus Jakarta Sans"/>
              <a:cs typeface="Plus Jakarta Sans"/>
              <a:sym typeface="Plus Jakarta Sans"/>
            </a:endParaRPr>
          </a:p>
        </p:txBody>
      </p:sp>
      <p:cxnSp>
        <p:nvCxnSpPr>
          <p:cNvPr id="64" name="Google Shape;64;p13"/>
          <p:cNvCxnSpPr/>
          <p:nvPr/>
        </p:nvCxnSpPr>
        <p:spPr>
          <a:xfrm flipH="1" rot="10800000">
            <a:off x="2411191" y="5353243"/>
            <a:ext cx="2796000" cy="17100"/>
          </a:xfrm>
          <a:prstGeom prst="straightConnector1">
            <a:avLst/>
          </a:prstGeom>
          <a:noFill/>
          <a:ln cap="flat" cmpd="sng" w="19050">
            <a:solidFill>
              <a:srgbClr val="000000"/>
            </a:solidFill>
            <a:prstDash val="solid"/>
            <a:round/>
            <a:headEnd len="med" w="med" type="none"/>
            <a:tailEnd len="med" w="med" type="triangle"/>
          </a:ln>
        </p:spPr>
      </p:cxnSp>
      <p:cxnSp>
        <p:nvCxnSpPr>
          <p:cNvPr id="65" name="Google Shape;65;p13"/>
          <p:cNvCxnSpPr>
            <a:stCxn id="66" idx="3"/>
          </p:cNvCxnSpPr>
          <p:nvPr/>
        </p:nvCxnSpPr>
        <p:spPr>
          <a:xfrm>
            <a:off x="4672398" y="3500812"/>
            <a:ext cx="828900" cy="929400"/>
          </a:xfrm>
          <a:prstGeom prst="straightConnector1">
            <a:avLst/>
          </a:prstGeom>
          <a:noFill/>
          <a:ln cap="flat" cmpd="sng" w="9525">
            <a:solidFill>
              <a:srgbClr val="595959"/>
            </a:solidFill>
            <a:prstDash val="solid"/>
            <a:round/>
            <a:headEnd len="med" w="med" type="none"/>
            <a:tailEnd len="med" w="med" type="triangle"/>
          </a:ln>
        </p:spPr>
      </p:cxnSp>
      <p:cxnSp>
        <p:nvCxnSpPr>
          <p:cNvPr id="67" name="Google Shape;67;p13"/>
          <p:cNvCxnSpPr>
            <a:stCxn id="61" idx="3"/>
          </p:cNvCxnSpPr>
          <p:nvPr/>
        </p:nvCxnSpPr>
        <p:spPr>
          <a:xfrm flipH="1" rot="10800000">
            <a:off x="4672398" y="6438600"/>
            <a:ext cx="795900" cy="925800"/>
          </a:xfrm>
          <a:prstGeom prst="straightConnector1">
            <a:avLst/>
          </a:prstGeom>
          <a:noFill/>
          <a:ln cap="flat" cmpd="sng" w="9525">
            <a:solidFill>
              <a:srgbClr val="595959"/>
            </a:solidFill>
            <a:prstDash val="solid"/>
            <a:round/>
            <a:headEnd len="med" w="med" type="none"/>
            <a:tailEnd len="med" w="med" type="triangle"/>
          </a:ln>
        </p:spPr>
      </p:cxnSp>
      <p:sp>
        <p:nvSpPr>
          <p:cNvPr id="68" name="Google Shape;68;p13"/>
          <p:cNvSpPr txBox="1"/>
          <p:nvPr/>
        </p:nvSpPr>
        <p:spPr>
          <a:xfrm>
            <a:off x="4983205" y="1358014"/>
            <a:ext cx="2335500" cy="16662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Label each cause. If possible, rank the secondary causes in order of importance (most important on top). Be sure to explain why you believe the primary cause is the most important.</a:t>
            </a:r>
            <a:endParaRPr i="1" sz="1200">
              <a:latin typeface="Plus Jakarta Sans"/>
              <a:ea typeface="Plus Jakarta Sans"/>
              <a:cs typeface="Plus Jakarta Sans"/>
              <a:sym typeface="Plus Jakarta Sans"/>
            </a:endParaRPr>
          </a:p>
        </p:txBody>
      </p:sp>
      <p:sp>
        <p:nvSpPr>
          <p:cNvPr id="66" name="Google Shape;66;p13"/>
          <p:cNvSpPr txBox="1"/>
          <p:nvPr/>
        </p:nvSpPr>
        <p:spPr>
          <a:xfrm>
            <a:off x="2926098" y="1924162"/>
            <a:ext cx="1746300" cy="3153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p:txBody>
      </p:sp>
      <p:sp>
        <p:nvSpPr>
          <p:cNvPr id="69" name="Google Shape;69;p13"/>
          <p:cNvSpPr/>
          <p:nvPr/>
        </p:nvSpPr>
        <p:spPr>
          <a:xfrm>
            <a:off x="594123" y="8591144"/>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Sources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p:txBody>
      </p:sp>
      <p:sp>
        <p:nvSpPr>
          <p:cNvPr id="70" name="Google Shape;70;p13"/>
          <p:cNvSpPr/>
          <p:nvPr/>
        </p:nvSpPr>
        <p:spPr>
          <a:xfrm>
            <a:off x="3041194" y="8585867"/>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Sources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p:txBody>
      </p:sp>
      <p:sp>
        <p:nvSpPr>
          <p:cNvPr id="71" name="Google Shape;71;p13"/>
          <p:cNvSpPr/>
          <p:nvPr/>
        </p:nvSpPr>
        <p:spPr>
          <a:xfrm>
            <a:off x="3041194" y="4533828"/>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Sources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p:txBody>
      </p:sp>
      <p:pic>
        <p:nvPicPr>
          <p:cNvPr id="72" name="Google Shape;72;p13"/>
          <p:cNvPicPr preferRelativeResize="0"/>
          <p:nvPr/>
        </p:nvPicPr>
        <p:blipFill>
          <a:blip r:embed="rId5">
            <a:alphaModFix/>
          </a:blip>
          <a:stretch>
            <a:fillRect/>
          </a:stretch>
        </p:blipFill>
        <p:spPr>
          <a:xfrm>
            <a:off x="453701" y="992626"/>
            <a:ext cx="822875" cy="822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 (Exemplar)</a:t>
            </a:r>
            <a:endParaRPr sz="2500">
              <a:solidFill>
                <a:schemeClr val="dk1"/>
              </a:solidFill>
              <a:latin typeface="Plus Jakarta Sans"/>
              <a:ea typeface="Plus Jakarta Sans"/>
              <a:cs typeface="Plus Jakarta Sans"/>
              <a:sym typeface="Plus Jakarta Sans"/>
            </a:endParaRPr>
          </a:p>
        </p:txBody>
      </p:sp>
      <p:sp>
        <p:nvSpPr>
          <p:cNvPr id="78" name="Google Shape;7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9" name="Google Shape;79;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0" name="Google Shape;8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1" name="Google Shape;81;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82" name="Google Shape;82;p14"/>
          <p:cNvSpPr txBox="1"/>
          <p:nvPr/>
        </p:nvSpPr>
        <p:spPr>
          <a:xfrm>
            <a:off x="453709" y="1921079"/>
            <a:ext cx="1816800" cy="7161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Rationale:</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Military prowess was central to the Aztec Empire’s expansion. Ritualized warfare allowed them to assert dominance while also capturing prisoners for tribute and sacrifice. Military conquest played a foundational role in establishing the Triple Alliance and defeating rival city-states​. This conquest-oriented strategy created the framework for sustained dominance.</a:t>
            </a:r>
            <a:endParaRPr b="1" sz="1700">
              <a:solidFill>
                <a:srgbClr val="E95C3D"/>
              </a:solidFill>
              <a:latin typeface="Inter"/>
              <a:ea typeface="Inter"/>
              <a:cs typeface="Inter"/>
              <a:sym typeface="Inter"/>
            </a:endParaRPr>
          </a:p>
        </p:txBody>
      </p:sp>
      <p:sp>
        <p:nvSpPr>
          <p:cNvPr id="83" name="Google Shape;83;p14"/>
          <p:cNvSpPr txBox="1"/>
          <p:nvPr/>
        </p:nvSpPr>
        <p:spPr>
          <a:xfrm>
            <a:off x="5580580" y="3226520"/>
            <a:ext cx="1746300" cy="45504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Historical Event </a:t>
            </a:r>
            <a:endParaRPr b="1" sz="15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rPr b="1" lang="en" sz="1500">
                <a:solidFill>
                  <a:schemeClr val="dk1"/>
                </a:solidFill>
                <a:latin typeface="Inter"/>
                <a:ea typeface="Inter"/>
                <a:cs typeface="Inter"/>
                <a:sym typeface="Inter"/>
              </a:rPr>
              <a:t>Emergence of the Aztec Empire </a:t>
            </a:r>
            <a:endParaRPr b="1">
              <a:latin typeface="Inter"/>
              <a:ea typeface="Inter"/>
              <a:cs typeface="Inter"/>
              <a:sym typeface="Inter"/>
            </a:endParaRPr>
          </a:p>
        </p:txBody>
      </p:sp>
      <p:sp>
        <p:nvSpPr>
          <p:cNvPr id="84" name="Google Shape;84;p14"/>
          <p:cNvSpPr txBox="1"/>
          <p:nvPr/>
        </p:nvSpPr>
        <p:spPr>
          <a:xfrm>
            <a:off x="2926098" y="5646300"/>
            <a:ext cx="1746300" cy="34362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200">
                <a:solidFill>
                  <a:srgbClr val="E95C3D"/>
                </a:solidFill>
                <a:latin typeface="Inter"/>
                <a:ea typeface="Inter"/>
                <a:cs typeface="Inter"/>
                <a:sym typeface="Inter"/>
              </a:rPr>
              <a:t>Religious Integration</a:t>
            </a:r>
            <a:endParaRPr b="1" sz="1200">
              <a:solidFill>
                <a:srgbClr val="E95C3D"/>
              </a:solidFill>
              <a:latin typeface="Inter"/>
              <a:ea typeface="Inter"/>
              <a:cs typeface="Inter"/>
              <a:sym typeface="Inter"/>
            </a:endParaRPr>
          </a:p>
          <a:p>
            <a:pPr indent="0" lvl="0" marL="0" rtl="0" algn="ctr">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Religious practices, particularly human sacrifice, reinforced the legitimacy of Aztec rulers and unified the population under a shared cosmological framework.</a:t>
            </a:r>
            <a:endParaRPr b="1" sz="1200">
              <a:solidFill>
                <a:srgbClr val="E95C3D"/>
              </a:solidFill>
              <a:latin typeface="Inter"/>
              <a:ea typeface="Inter"/>
              <a:cs typeface="Inter"/>
              <a:sym typeface="Inter"/>
            </a:endParaRPr>
          </a:p>
        </p:txBody>
      </p:sp>
      <p:sp>
        <p:nvSpPr>
          <p:cNvPr id="85" name="Google Shape;85;p14"/>
          <p:cNvSpPr txBox="1"/>
          <p:nvPr/>
        </p:nvSpPr>
        <p:spPr>
          <a:xfrm>
            <a:off x="759500" y="2139025"/>
            <a:ext cx="1205400" cy="19764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Cause/ Reason:</a:t>
            </a:r>
            <a:endParaRPr b="1" sz="15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Military Strength and Strategy</a:t>
            </a:r>
            <a:endParaRPr b="1">
              <a:solidFill>
                <a:srgbClr val="E95C3D"/>
              </a:solidFill>
              <a:latin typeface="Inter"/>
              <a:ea typeface="Inter"/>
              <a:cs typeface="Inter"/>
              <a:sym typeface="Inter"/>
            </a:endParaRPr>
          </a:p>
        </p:txBody>
      </p:sp>
      <p:sp>
        <p:nvSpPr>
          <p:cNvPr id="86" name="Google Shape;86;p14"/>
          <p:cNvSpPr txBox="1"/>
          <p:nvPr/>
        </p:nvSpPr>
        <p:spPr>
          <a:xfrm>
            <a:off x="2875430" y="1192767"/>
            <a:ext cx="18675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Secondary Causes/Reasons:</a:t>
            </a:r>
            <a:endParaRPr b="1" sz="1500">
              <a:latin typeface="Plus Jakarta Sans"/>
              <a:ea typeface="Plus Jakarta Sans"/>
              <a:cs typeface="Plus Jakarta Sans"/>
              <a:sym typeface="Plus Jakarta Sans"/>
            </a:endParaRPr>
          </a:p>
        </p:txBody>
      </p:sp>
      <p:cxnSp>
        <p:nvCxnSpPr>
          <p:cNvPr id="87" name="Google Shape;87;p14"/>
          <p:cNvCxnSpPr/>
          <p:nvPr/>
        </p:nvCxnSpPr>
        <p:spPr>
          <a:xfrm flipH="1" rot="10800000">
            <a:off x="2411191" y="5353243"/>
            <a:ext cx="2796000" cy="17100"/>
          </a:xfrm>
          <a:prstGeom prst="straightConnector1">
            <a:avLst/>
          </a:prstGeom>
          <a:noFill/>
          <a:ln cap="flat" cmpd="sng" w="19050">
            <a:solidFill>
              <a:srgbClr val="000000"/>
            </a:solidFill>
            <a:prstDash val="solid"/>
            <a:round/>
            <a:headEnd len="med" w="med" type="none"/>
            <a:tailEnd len="med" w="med" type="triangle"/>
          </a:ln>
        </p:spPr>
      </p:cxnSp>
      <p:cxnSp>
        <p:nvCxnSpPr>
          <p:cNvPr id="88" name="Google Shape;88;p14"/>
          <p:cNvCxnSpPr>
            <a:stCxn id="89" idx="3"/>
          </p:cNvCxnSpPr>
          <p:nvPr/>
        </p:nvCxnSpPr>
        <p:spPr>
          <a:xfrm>
            <a:off x="4672398" y="3500812"/>
            <a:ext cx="828900" cy="929400"/>
          </a:xfrm>
          <a:prstGeom prst="straightConnector1">
            <a:avLst/>
          </a:prstGeom>
          <a:noFill/>
          <a:ln cap="flat" cmpd="sng" w="9525">
            <a:solidFill>
              <a:srgbClr val="595959"/>
            </a:solidFill>
            <a:prstDash val="solid"/>
            <a:round/>
            <a:headEnd len="med" w="med" type="none"/>
            <a:tailEnd len="med" w="med" type="triangle"/>
          </a:ln>
        </p:spPr>
      </p:cxnSp>
      <p:cxnSp>
        <p:nvCxnSpPr>
          <p:cNvPr id="90" name="Google Shape;90;p14"/>
          <p:cNvCxnSpPr>
            <a:stCxn id="84" idx="3"/>
          </p:cNvCxnSpPr>
          <p:nvPr/>
        </p:nvCxnSpPr>
        <p:spPr>
          <a:xfrm flipH="1" rot="10800000">
            <a:off x="4672398" y="6438600"/>
            <a:ext cx="795900" cy="925800"/>
          </a:xfrm>
          <a:prstGeom prst="straightConnector1">
            <a:avLst/>
          </a:prstGeom>
          <a:noFill/>
          <a:ln cap="flat" cmpd="sng" w="9525">
            <a:solidFill>
              <a:srgbClr val="595959"/>
            </a:solidFill>
            <a:prstDash val="solid"/>
            <a:round/>
            <a:headEnd len="med" w="med" type="none"/>
            <a:tailEnd len="med" w="med" type="triangle"/>
          </a:ln>
        </p:spPr>
      </p:cxnSp>
      <p:sp>
        <p:nvSpPr>
          <p:cNvPr id="91" name="Google Shape;91;p14"/>
          <p:cNvSpPr txBox="1"/>
          <p:nvPr/>
        </p:nvSpPr>
        <p:spPr>
          <a:xfrm>
            <a:off x="4983205" y="1358014"/>
            <a:ext cx="2335500" cy="16662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Label each cause. If possible, rank the secondary causes in order of importance (most important on top). Be sure to explain why you believe the primary cause is the most important.</a:t>
            </a:r>
            <a:endParaRPr i="1" sz="1200">
              <a:latin typeface="Plus Jakarta Sans"/>
              <a:ea typeface="Plus Jakarta Sans"/>
              <a:cs typeface="Plus Jakarta Sans"/>
              <a:sym typeface="Plus Jakarta Sans"/>
            </a:endParaRPr>
          </a:p>
        </p:txBody>
      </p:sp>
      <p:sp>
        <p:nvSpPr>
          <p:cNvPr id="89" name="Google Shape;89;p14"/>
          <p:cNvSpPr txBox="1"/>
          <p:nvPr/>
        </p:nvSpPr>
        <p:spPr>
          <a:xfrm>
            <a:off x="2926098" y="1924162"/>
            <a:ext cx="1746300" cy="3153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200">
                <a:solidFill>
                  <a:srgbClr val="E95C3D"/>
                </a:solidFill>
                <a:latin typeface="Inter"/>
                <a:ea typeface="Inter"/>
                <a:cs typeface="Inter"/>
                <a:sym typeface="Inter"/>
              </a:rPr>
              <a:t>Tributary System &amp; Administrative Control</a:t>
            </a:r>
            <a:endParaRPr b="1" sz="1200">
              <a:solidFill>
                <a:srgbClr val="E95C3D"/>
              </a:solidFill>
              <a:latin typeface="Inter"/>
              <a:ea typeface="Inter"/>
              <a:cs typeface="Inter"/>
              <a:sym typeface="Inter"/>
            </a:endParaRPr>
          </a:p>
          <a:p>
            <a:pPr indent="0" lvl="0" marL="0" rtl="0" algn="ctr">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Aztec tribute system effectively integrated conquered territories into the empire, ensuring a steady flow of resources.</a:t>
            </a:r>
            <a:endParaRPr b="1" sz="1200">
              <a:solidFill>
                <a:srgbClr val="E95C3D"/>
              </a:solidFill>
              <a:latin typeface="Inter"/>
              <a:ea typeface="Inter"/>
              <a:cs typeface="Inter"/>
              <a:sym typeface="Inter"/>
            </a:endParaRPr>
          </a:p>
        </p:txBody>
      </p:sp>
      <p:sp>
        <p:nvSpPr>
          <p:cNvPr id="92" name="Google Shape;92;p14"/>
          <p:cNvSpPr/>
          <p:nvPr/>
        </p:nvSpPr>
        <p:spPr>
          <a:xfrm>
            <a:off x="594123" y="8591144"/>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Sources</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1, 3, 4, 8</a:t>
            </a:r>
            <a:endParaRPr sz="1200">
              <a:latin typeface="Inter"/>
              <a:ea typeface="Inter"/>
              <a:cs typeface="Inter"/>
              <a:sym typeface="Inter"/>
            </a:endParaRPr>
          </a:p>
        </p:txBody>
      </p:sp>
      <p:sp>
        <p:nvSpPr>
          <p:cNvPr id="93" name="Google Shape;93;p14"/>
          <p:cNvSpPr/>
          <p:nvPr/>
        </p:nvSpPr>
        <p:spPr>
          <a:xfrm>
            <a:off x="3041194" y="8585867"/>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Sources</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7, 8</a:t>
            </a:r>
            <a:endParaRPr sz="1200">
              <a:latin typeface="Inter"/>
              <a:ea typeface="Inter"/>
              <a:cs typeface="Inter"/>
              <a:sym typeface="Inter"/>
            </a:endParaRPr>
          </a:p>
        </p:txBody>
      </p:sp>
      <p:sp>
        <p:nvSpPr>
          <p:cNvPr id="94" name="Google Shape;94;p14"/>
          <p:cNvSpPr/>
          <p:nvPr/>
        </p:nvSpPr>
        <p:spPr>
          <a:xfrm>
            <a:off x="3041194" y="4533828"/>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Sources</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2, 3, 4, 6</a:t>
            </a:r>
            <a:endParaRPr sz="1200">
              <a:latin typeface="Inter"/>
              <a:ea typeface="Inter"/>
              <a:cs typeface="Inter"/>
              <a:sym typeface="Inter"/>
            </a:endParaRPr>
          </a:p>
        </p:txBody>
      </p:sp>
      <p:pic>
        <p:nvPicPr>
          <p:cNvPr id="95" name="Google Shape;95;p14"/>
          <p:cNvPicPr preferRelativeResize="0"/>
          <p:nvPr/>
        </p:nvPicPr>
        <p:blipFill>
          <a:blip r:embed="rId5">
            <a:alphaModFix/>
          </a:blip>
          <a:stretch>
            <a:fillRect/>
          </a:stretch>
        </p:blipFill>
        <p:spPr>
          <a:xfrm>
            <a:off x="453701" y="992626"/>
            <a:ext cx="822875" cy="822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